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Spectral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ectral-regular.fntdata"/><Relationship Id="rId25" Type="http://schemas.openxmlformats.org/officeDocument/2006/relationships/slide" Target="slides/slide20.xml"/><Relationship Id="rId28" Type="http://schemas.openxmlformats.org/officeDocument/2006/relationships/font" Target="fonts/Spectral-italic.fntdata"/><Relationship Id="rId27" Type="http://schemas.openxmlformats.org/officeDocument/2006/relationships/font" Target="fonts/Spectral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pectral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ms.cern.ch/iCMS/analysisadmin/cadilines?line=TOP-22-012&amp;tp=an&amp;id=2602&amp;ancode=TOP-22-012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85294753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85294753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2398bf6e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22398bf6e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CHS is an essential component of the CMS pileup mitigation strategy, focusing on identifying and subtracting contributions from charged hadrons not originating from the primary vertex.</a:t>
            </a:r>
            <a:br>
              <a:rPr lang="en"/>
            </a:br>
            <a:br>
              <a:rPr lang="en"/>
            </a:br>
            <a:r>
              <a:rPr lang="en"/>
              <a:t>Should we include JEC/JES here?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58297cc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58297cc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85294753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285294753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8668fe4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8668fe4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8b9f62d1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8b9f62d1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8c4af165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28c4af165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8b9f62d1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28b9f62d1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Left: change in </a:t>
            </a:r>
            <a:r>
              <a:rPr lang="en"/>
              <a:t>nuisance</a:t>
            </a:r>
            <a:r>
              <a:rPr lang="en"/>
              <a:t> parameter from prefit to postfit</a:t>
            </a:r>
            <a:br>
              <a:rPr lang="en"/>
            </a:br>
            <a:r>
              <a:rPr lang="en"/>
              <a:t>Right: impact of each </a:t>
            </a:r>
            <a:r>
              <a:rPr lang="en"/>
              <a:t>nuisance</a:t>
            </a:r>
            <a:r>
              <a:rPr lang="en"/>
              <a:t> parameter when shifted by 1 sigma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8c4af165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8c4af165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aa2830f8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2aa2830f8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264a4fa8d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264a4fa8d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2aa2830f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2aa2830f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264a4fa8d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264a4fa8d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64a4fa8d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64a4fa8d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64a4fa8d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64a4fa8d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64a4fa8d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64a4fa8d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85294753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85294753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8c4af165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8c4af165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 modified ABCD method applied in the actual analysis. Find the details in the appendix of the </a:t>
            </a:r>
            <a:r>
              <a:rPr lang="en" sz="1200" u="sng">
                <a:solidFill>
                  <a:srgbClr val="0097A7"/>
                </a:solidFill>
                <a:latin typeface="Spectral"/>
                <a:ea typeface="Spectral"/>
                <a:cs typeface="Spectral"/>
                <a:sym typeface="Spectr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analysis note</a:t>
            </a:r>
            <a:r>
              <a:rPr lang="en"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8b9f62d1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8b9f62d1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They used the modified ABCD method in top-22-012 to avoid signal contamination that might introduce circularity since xsec is unknown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Rin/out​:</a:t>
            </a:r>
            <a:r>
              <a:rPr lang="en">
                <a:solidFill>
                  <a:schemeClr val="dk1"/>
                </a:solidFill>
              </a:rPr>
              <a:t> The ratio of events inside (NinN_{\text{in}}Nin​) to outside (NoutN_{\text{out}}Nout​) the Z-peak sideband region in the invariant mass (mℓℓm_{\ell\ell}mℓℓ​) distribution. It quantifies how the Drell-Yan process distributes across different kinematic regions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directly assuming that the Monte Carlo (Rin/outMCR_{\text{in/out}}^{\text{MC}}Rin/outMC​) matches the data (Rin/outdataR_{\text{in/out}}^{\text{data}}Rin/outdata​), the ratio of these quantities for events with ≥1\geq 1≥1 b-tag jets is compared to events with 000 b-tags, which relaxes the assumption that modeling is perfect across all regions: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●"/>
              <a:defRPr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b="1" sz="1000">
                <a:solidFill>
                  <a:schemeClr val="dk1"/>
                </a:solidFill>
              </a:defRPr>
            </a:lvl1pPr>
            <a:lvl2pPr lvl="1" algn="r">
              <a:buNone/>
              <a:defRPr b="1" sz="1000">
                <a:solidFill>
                  <a:schemeClr val="dk1"/>
                </a:solidFill>
              </a:defRPr>
            </a:lvl2pPr>
            <a:lvl3pPr lvl="2" algn="r">
              <a:buNone/>
              <a:defRPr b="1" sz="1000">
                <a:solidFill>
                  <a:schemeClr val="dk1"/>
                </a:solidFill>
              </a:defRPr>
            </a:lvl3pPr>
            <a:lvl4pPr lvl="3" algn="r">
              <a:buNone/>
              <a:defRPr b="1" sz="1000">
                <a:solidFill>
                  <a:schemeClr val="dk1"/>
                </a:solidFill>
              </a:defRPr>
            </a:lvl4pPr>
            <a:lvl5pPr lvl="4" algn="r">
              <a:buNone/>
              <a:defRPr b="1" sz="1000">
                <a:solidFill>
                  <a:schemeClr val="dk1"/>
                </a:solidFill>
              </a:defRPr>
            </a:lvl5pPr>
            <a:lvl6pPr lvl="5" algn="r">
              <a:buNone/>
              <a:defRPr b="1" sz="1000">
                <a:solidFill>
                  <a:schemeClr val="dk1"/>
                </a:solidFill>
              </a:defRPr>
            </a:lvl6pPr>
            <a:lvl7pPr lvl="6" algn="r">
              <a:buNone/>
              <a:defRPr b="1" sz="1000">
                <a:solidFill>
                  <a:schemeClr val="dk1"/>
                </a:solidFill>
              </a:defRPr>
            </a:lvl7pPr>
            <a:lvl8pPr lvl="7" algn="r">
              <a:buNone/>
              <a:defRPr b="1" sz="1000">
                <a:solidFill>
                  <a:schemeClr val="dk1"/>
                </a:solidFill>
              </a:defRPr>
            </a:lvl8pPr>
            <a:lvl9pPr lvl="8" algn="r">
              <a:buNone/>
              <a:defRPr b="1"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4663225"/>
            <a:ext cx="8023800" cy="484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38401" y="4766925"/>
            <a:ext cx="1535698" cy="32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5706900" y="4763725"/>
            <a:ext cx="23832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CMSDAS 2025 @ LPC </a:t>
            </a:r>
            <a:endParaRPr b="1" sz="16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hyperlink" Target="https://cms.cern.ch/iCMS/analysisadmin/cadilines?line=TOP-23-006&amp;tp=an&amp;id=2700&amp;ancode=TOP-23-006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24.png"/><Relationship Id="rId7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hyperlink" Target="https://cms.cern.ch/iCMS/analysisadmin/cadilines?line=TOP-22-012&amp;tp=an&amp;id=2602&amp;ancode=TOP-22-012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hyperlink" Target="https://cms.cern.ch/iCMS/analysisadmin/cadilines?line=TOP-22-012&amp;tp=an&amp;id=2602&amp;ancode=TOP-22-012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jpg"/><Relationship Id="rId4" Type="http://schemas.openxmlformats.org/officeDocument/2006/relationships/image" Target="../media/image32.jpg"/><Relationship Id="rId9" Type="http://schemas.openxmlformats.org/officeDocument/2006/relationships/image" Target="../media/image7.png"/><Relationship Id="rId5" Type="http://schemas.openxmlformats.org/officeDocument/2006/relationships/image" Target="../media/image35.jpg"/><Relationship Id="rId6" Type="http://schemas.openxmlformats.org/officeDocument/2006/relationships/image" Target="../media/image34.jpg"/><Relationship Id="rId7" Type="http://schemas.openxmlformats.org/officeDocument/2006/relationships/image" Target="../media/image36.jpg"/><Relationship Id="rId8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pdf/2303.10680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heses.hal.science/tel-04525120v1/file/115661_BUCHOTPERRAGUIN_2023archivage-1.pdf#page=207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/>
              <a:t>Run-III Dileptonic Top Quark Pair Production Cross-section Measurement Introduction</a:t>
            </a:r>
            <a:endParaRPr sz="3180"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credits: TTXS members and FNAL staffs</a:t>
            </a:r>
            <a:endParaRPr sz="2200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0" y="63675"/>
            <a:ext cx="792599" cy="7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Selections</a:t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311700" y="1152475"/>
            <a:ext cx="458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Electrons: p</a:t>
            </a:r>
            <a:r>
              <a:rPr baseline="-25000" lang="en"/>
              <a:t>T</a:t>
            </a:r>
            <a:r>
              <a:rPr lang="en"/>
              <a:t> &gt; 35 GeV, |η| &lt; 2.4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tight cut-based ID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 |η</a:t>
            </a:r>
            <a:r>
              <a:rPr baseline="-25000" lang="en"/>
              <a:t>SC</a:t>
            </a:r>
            <a:r>
              <a:rPr lang="en"/>
              <a:t>| not in [1.444; 1.566] 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Muons: p</a:t>
            </a:r>
            <a:r>
              <a:rPr baseline="-25000" lang="en"/>
              <a:t>T</a:t>
            </a:r>
            <a:r>
              <a:rPr lang="en"/>
              <a:t> &gt; 35 GeV, |η| &lt; 2.4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tight cut-based ID, tight ISO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m</a:t>
            </a:r>
            <a:r>
              <a:rPr baseline="-25000" lang="en"/>
              <a:t>ℓℓ</a:t>
            </a:r>
            <a:r>
              <a:rPr lang="en"/>
              <a:t> &gt; 20 GeV 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Z peak: remove 76 GeV &lt; m</a:t>
            </a:r>
            <a:r>
              <a:rPr baseline="-25000" lang="en"/>
              <a:t>ℓℓ</a:t>
            </a:r>
            <a:r>
              <a:rPr lang="en"/>
              <a:t> &lt; 106 GeV (ee and µµ only)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No MET Cuts </a:t>
            </a:r>
            <a:endParaRPr/>
          </a:p>
        </p:txBody>
      </p:sp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250" y="1094326"/>
            <a:ext cx="3178049" cy="2837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0" name="Google Shape;160;p22"/>
          <p:cNvSpPr txBox="1"/>
          <p:nvPr/>
        </p:nvSpPr>
        <p:spPr>
          <a:xfrm>
            <a:off x="5453975" y="740325"/>
            <a:ext cx="317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ex. excluded Z peak in mutual-flavor lepton pairs </a:t>
            </a:r>
            <a:endParaRPr sz="1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7707575" y="3912075"/>
            <a:ext cx="952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[</a:t>
            </a:r>
            <a:r>
              <a:rPr lang="en" sz="700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4"/>
              </a:rPr>
              <a:t>TOP-23-006</a:t>
            </a:r>
            <a:r>
              <a:rPr lang="en" sz="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]</a:t>
            </a:r>
            <a:endParaRPr sz="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Jet Selections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Charged Hadron Subtraction (</a:t>
            </a:r>
            <a:r>
              <a:rPr lang="en"/>
              <a:t>CHS), </a:t>
            </a:r>
            <a:r>
              <a:rPr lang="en"/>
              <a:t>Tight jet ID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|η| &lt; 2.4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p</a:t>
            </a:r>
            <a:r>
              <a:rPr baseline="-25000" lang="en"/>
              <a:t>T</a:t>
            </a:r>
            <a:r>
              <a:rPr lang="en"/>
              <a:t> &gt; 30 GeV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9758"/>
            <a:ext cx="9144003" cy="3303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Analysis Tools</a:t>
            </a:r>
            <a:endParaRPr/>
          </a:p>
        </p:txBody>
      </p:sp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311700" y="1152475"/>
            <a:ext cx="482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Columnar Analysis in Python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Pepper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Coffea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Uproot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NanoAODSchema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Awkward Array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Anaconda &amp; Jupyter-lab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 convenient UI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Support many formats, as competitive as MS VisualStudio </a:t>
            </a:r>
            <a:endParaRPr/>
          </a:p>
        </p:txBody>
      </p:sp>
      <p:sp>
        <p:nvSpPr>
          <p:cNvPr id="183" name="Google Shape;183;p25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" name="Google Shape;184;p25"/>
          <p:cNvGrpSpPr/>
          <p:nvPr/>
        </p:nvGrpSpPr>
        <p:grpSpPr>
          <a:xfrm>
            <a:off x="5552675" y="724825"/>
            <a:ext cx="2660177" cy="2660175"/>
            <a:chOff x="5499225" y="642200"/>
            <a:chExt cx="2660177" cy="2660175"/>
          </a:xfrm>
        </p:grpSpPr>
        <p:pic>
          <p:nvPicPr>
            <p:cNvPr id="185" name="Google Shape;185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99225" y="642200"/>
              <a:ext cx="2660175" cy="26601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86" name="Google Shape;18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73350" y="642202"/>
              <a:ext cx="1286052" cy="48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87" name="Google Shape;187;p25"/>
          <p:cNvSpPr txBox="1"/>
          <p:nvPr/>
        </p:nvSpPr>
        <p:spPr>
          <a:xfrm>
            <a:off x="6985325" y="3324375"/>
            <a:ext cx="1309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[OpenAI image]</a:t>
            </a:r>
            <a:endParaRPr sz="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 title="[0,0,0,&quot;https://www.codecogs.com/eqnedit.php?latex=%5Cmathcal%7BL%7D%20%3D%20%5Cprod_%7B%5Ctext%7Bbin%7D%7D%20%5Cmathcal%7BL%7D_%7B%5Ctext%7Bbin%7D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75" y="2580475"/>
            <a:ext cx="1718549" cy="3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 title="[0,0,0,&quot;https://www.codecogs.com/eqnedit.php?latex=%5Cmathcal%7BL%7D_%7B%5Ctext%7Bbin%7D%7D%20%3D%20%5CGamma%20%5Cleft%5B%20n_%7B%5Ctext%7Bobs%7D%7D%5E%7B%5Ctext%7Bbin%7D%7D%20%5Cbigg%7C%20r%20%5C%2C%20s%5E%7B%5Ctext%7Bbin%7D%7D(%5C%7B%5Ctheta_i%5C%7D)%20%2B%20b%5E%7B%5Ctext%7Bbin%7D%7D(%5C%7B%5Ctheta_i%5C%7D)%20%5Cright%5D%20%5Ctimes%20%5Cprod_i%20p_i(%5Ctheta_i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074" y="1303050"/>
            <a:ext cx="5911948" cy="6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 title="[0,0,0,&quot;https://www.codecogs.com/eqnedit.php?latex=%5CGamma%5Bn%7C%5Clambda%5D%20%3D%20%5Cfrac%7B%5Clambda%5En%20e%5E%7B-%5Clambda%7D%7D%7Bn!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075" y="3549625"/>
            <a:ext cx="2069000" cy="4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Method</a:t>
            </a:r>
            <a:endParaRPr/>
          </a:p>
        </p:txBody>
      </p:sp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7" name="Google Shape;197;p26"/>
          <p:cNvGrpSpPr/>
          <p:nvPr/>
        </p:nvGrpSpPr>
        <p:grpSpPr>
          <a:xfrm>
            <a:off x="5106925" y="2670875"/>
            <a:ext cx="3372650" cy="1293000"/>
            <a:chOff x="4254550" y="2714975"/>
            <a:chExt cx="3372650" cy="1293000"/>
          </a:xfrm>
        </p:grpSpPr>
        <p:sp>
          <p:nvSpPr>
            <p:cNvPr id="198" name="Google Shape;198;p26"/>
            <p:cNvSpPr txBox="1"/>
            <p:nvPr/>
          </p:nvSpPr>
          <p:spPr>
            <a:xfrm>
              <a:off x="4599900" y="2714975"/>
              <a:ext cx="30273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s - signal</a:t>
              </a:r>
              <a:endParaRPr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b - background</a:t>
              </a:r>
              <a:endParaRPr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   - </a:t>
              </a:r>
              <a:r>
                <a:rPr lang="en" sz="18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nuisance</a:t>
              </a:r>
              <a:r>
                <a:rPr lang="en" sz="18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 parameters</a:t>
              </a:r>
              <a:endParaRPr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   - penalties</a:t>
              </a:r>
              <a:endParaRPr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pic>
          <p:nvPicPr>
            <p:cNvPr id="199" name="Google Shape;199;p26" title="[0,0,0,&quot;https://www.codecogs.com/eqnedit.php?latex=%5C%7B%20%5Ctheta_i%20%5C%7D#0&quot;]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82350" y="3422375"/>
              <a:ext cx="313765" cy="19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6" title="[0,0,0,&quot;https://www.codecogs.com/eqnedit.php?latex=p_i(%5Ctheta_i)#0&quot;]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54550" y="3699850"/>
              <a:ext cx="441232" cy="190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p26"/>
          <p:cNvSpPr txBox="1"/>
          <p:nvPr/>
        </p:nvSpPr>
        <p:spPr>
          <a:xfrm>
            <a:off x="5274125" y="1017725"/>
            <a:ext cx="362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pectral"/>
                <a:ea typeface="Spectral"/>
                <a:cs typeface="Spectral"/>
                <a:sym typeface="Spectral"/>
              </a:rPr>
              <a:t>Likelihood fit via Combine Tool</a:t>
            </a:r>
            <a:endParaRPr sz="1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2357325" y="3202525"/>
            <a:ext cx="197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Poisson Distribution</a:t>
            </a:r>
            <a:endParaRPr sz="12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2094500" y="2323550"/>
            <a:ext cx="279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Overall Likelihood Function</a:t>
            </a:r>
            <a:endParaRPr sz="12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Method</a:t>
            </a:r>
            <a:endParaRPr/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590800" y="1345375"/>
            <a:ext cx="4039200" cy="25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prefit (top) vs. postfit (bottom)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pay attention to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normalization changes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changes in uncertainties </a:t>
            </a:r>
            <a:endParaRPr/>
          </a:p>
        </p:txBody>
      </p:sp>
      <p:sp>
        <p:nvSpPr>
          <p:cNvPr id="210" name="Google Shape;210;p27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750" y="281825"/>
            <a:ext cx="3417325" cy="4145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2" name="Google Shape;212;p27"/>
          <p:cNvSpPr txBox="1"/>
          <p:nvPr/>
        </p:nvSpPr>
        <p:spPr>
          <a:xfrm>
            <a:off x="7775625" y="4393175"/>
            <a:ext cx="952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[</a:t>
            </a:r>
            <a:r>
              <a:rPr lang="en" sz="700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4"/>
              </a:rPr>
              <a:t>TOP-22-012</a:t>
            </a:r>
            <a:r>
              <a:rPr lang="en" sz="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]</a:t>
            </a:r>
            <a:endParaRPr sz="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Method</a:t>
            </a:r>
            <a:endParaRPr/>
          </a:p>
        </p:txBody>
      </p:sp>
      <p:sp>
        <p:nvSpPr>
          <p:cNvPr id="218" name="Google Shape;21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Externalized: Lumi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Included in L</a:t>
            </a:r>
            <a:r>
              <a:rPr lang="en" sz="1500"/>
              <a:t>L</a:t>
            </a:r>
            <a:r>
              <a:rPr lang="en" sz="1500"/>
              <a:t> fit: </a:t>
            </a:r>
            <a:endParaRPr sz="1500"/>
          </a:p>
        </p:txBody>
      </p:sp>
      <p:sp>
        <p:nvSpPr>
          <p:cNvPr id="219" name="Google Shape;219;p28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825" y="2114725"/>
            <a:ext cx="6537250" cy="18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/>
        </p:nvSpPr>
        <p:spPr>
          <a:xfrm>
            <a:off x="5586575" y="1763225"/>
            <a:ext cx="221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check out do_syst_table.py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 the systematic uncertainty names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Method</a:t>
            </a:r>
            <a:endParaRPr/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311700" y="1152475"/>
            <a:ext cx="411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ummarize the effect of nuisance parameters on the best-fit value of the signal strength parameter </a:t>
            </a:r>
            <a:r>
              <a:rPr b="1" lang="en"/>
              <a:t>r.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 well-behaved fit typically has most pulls within ±1σ, indicating that the data reasonably constrain the nuisance parameters</a:t>
            </a:r>
            <a:endParaRPr/>
          </a:p>
        </p:txBody>
      </p:sp>
      <p:sp>
        <p:nvSpPr>
          <p:cNvPr id="228" name="Google Shape;228;p29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400" y="796375"/>
            <a:ext cx="3907801" cy="31802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0" name="Google Shape;230;p29"/>
          <p:cNvSpPr txBox="1"/>
          <p:nvPr/>
        </p:nvSpPr>
        <p:spPr>
          <a:xfrm>
            <a:off x="7955450" y="3932900"/>
            <a:ext cx="952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[</a:t>
            </a:r>
            <a:r>
              <a:rPr lang="en" sz="700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4"/>
              </a:rPr>
              <a:t>TOP-22-012</a:t>
            </a:r>
            <a:r>
              <a:rPr lang="en" sz="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]</a:t>
            </a:r>
            <a:endParaRPr sz="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“It’s time to stop!”</a:t>
            </a:r>
            <a:endParaRPr/>
          </a:p>
        </p:txBody>
      </p:sp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834600" y="1152475"/>
            <a:ext cx="324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take a break and divide into two groups.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Group 1: </a:t>
            </a:r>
            <a:r>
              <a:rPr lang="en" sz="1400"/>
              <a:t>Fill the histograms with lumi SF.  Consider what samples to include in the control plots. Consider parton shower variation. Plot electron ID SF vs. nominal. 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Group 2: </a:t>
            </a:r>
            <a:r>
              <a:rPr lang="en" sz="1400"/>
              <a:t>Also fill the histograms with lumiSF. </a:t>
            </a:r>
            <a:r>
              <a:rPr lang="en" sz="1400"/>
              <a:t>C</a:t>
            </a:r>
            <a:r>
              <a:rPr lang="en" sz="1400"/>
              <a:t>onsider pile-up reweighting. Plot muon ID SF vs. nominal. </a:t>
            </a:r>
            <a:endParaRPr sz="1400"/>
          </a:p>
        </p:txBody>
      </p:sp>
      <p:sp>
        <p:nvSpPr>
          <p:cNvPr id="237" name="Google Shape;237;p30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 amt="74000"/>
          </a:blip>
          <a:srcRect b="4489" l="0" r="0" t="0"/>
          <a:stretch/>
        </p:blipFill>
        <p:spPr>
          <a:xfrm>
            <a:off x="4970675" y="1726350"/>
            <a:ext cx="2814451" cy="29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Back Up</a:t>
            </a:r>
            <a:endParaRPr sz="2800"/>
          </a:p>
        </p:txBody>
      </p:sp>
      <p:sp>
        <p:nvSpPr>
          <p:cNvPr id="244" name="Google Shape;244;p31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TTXS Facilitators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387" y="2373675"/>
            <a:ext cx="1386451" cy="18486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030" y="77626"/>
            <a:ext cx="1007725" cy="14106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5018" y="946687"/>
            <a:ext cx="1601082" cy="2134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8475" y="2931000"/>
            <a:ext cx="1128275" cy="14106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2" name="Google Shape;7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5212" y="2251001"/>
            <a:ext cx="1175398" cy="881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3" name="Google Shape;7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39900" y="1082100"/>
            <a:ext cx="1045425" cy="101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4"/>
          <p:cNvSpPr txBox="1"/>
          <p:nvPr/>
        </p:nvSpPr>
        <p:spPr>
          <a:xfrm>
            <a:off x="1521075" y="3421225"/>
            <a:ext cx="279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559975" y="3081475"/>
            <a:ext cx="71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Yibo Zhong</a:t>
            </a:r>
            <a:endParaRPr sz="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2851300" y="2041400"/>
            <a:ext cx="82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Lingqiang He</a:t>
            </a:r>
            <a:endParaRPr sz="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160700" y="3028000"/>
            <a:ext cx="82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Beren Ozek</a:t>
            </a:r>
            <a:endParaRPr sz="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5676575" y="1437000"/>
            <a:ext cx="82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Alice Bean</a:t>
            </a:r>
            <a:endParaRPr sz="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749700" y="2056488"/>
            <a:ext cx="82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Daniel Li</a:t>
            </a:r>
            <a:endParaRPr sz="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5753753" y="4183425"/>
            <a:ext cx="100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Aidan Grummer</a:t>
            </a:r>
            <a:endParaRPr sz="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2654063" y="4290225"/>
            <a:ext cx="121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Roy Candelaria</a:t>
            </a:r>
            <a:endParaRPr sz="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79675" y="1152475"/>
            <a:ext cx="962675" cy="96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Stack Plots in AN</a:t>
            </a:r>
            <a:endParaRPr/>
          </a:p>
        </p:txBody>
      </p:sp>
      <p:sp>
        <p:nvSpPr>
          <p:cNvPr id="250" name="Google Shape;25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2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263" y="1278525"/>
            <a:ext cx="7086325" cy="29244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</a:t>
            </a:r>
            <a:r>
              <a:rPr lang="en"/>
              <a:t>         rises to                 at                 TeV from 834 pb in Run 2.”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“We expect sensitivity on the order of              (       lumi).”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Top-antitop quark production cross-section is an important attribute to validate the Standard Model (SM) physics. It can also be used as a probe to access new physics among many observables provided by the LHC.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The CMS collaboration expects to gain 10% increase in the x-sec from 13 TeV to 13.6 TeV with PDF4LHC21 predictions. (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TOP-22-012</a:t>
            </a:r>
            <a:r>
              <a:rPr lang="en" sz="1600"/>
              <a:t>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15" title="[0,0,0,&quot;https://www.codecogs.com/eqnedit.php?latex=%5Csigma_%7Bt%5Cbar%7Bt%7D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25" y="1306775"/>
            <a:ext cx="340332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 title="[0,0,0,&quot;https://www.codecogs.com/eqnedit.php?latex=%5Ctextbf%7B921%20pb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1200" y="1306775"/>
            <a:ext cx="708471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 title="[0,0,0,&quot;https://www.codecogs.com/eqnedit.php?latex=%5Csqrt%7Bs%7D%20%3D%2013.6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8275" y="1306775"/>
            <a:ext cx="816229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 title="[0,0,0,&quot;https://www.codecogs.com/eqnedit.php?latex=%5Cpm%205%5C%25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5600" y="1762350"/>
            <a:ext cx="472786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 title="[0,0,0,&quot;https://www.codecogs.com/eqnedit.php?latex=%5Cpm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0788" y="1762350"/>
            <a:ext cx="192593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Pair Decay Channels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11700" y="1152475"/>
            <a:ext cx="391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 dileptonic production cross-section     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00" y="2299875"/>
            <a:ext cx="2579200" cy="1908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4">
            <a:alphaModFix/>
          </a:blip>
          <a:srcRect b="0" l="0" r="20773" t="0"/>
          <a:stretch/>
        </p:blipFill>
        <p:spPr>
          <a:xfrm>
            <a:off x="442700" y="1667775"/>
            <a:ext cx="3292800" cy="3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700" y="1305225"/>
            <a:ext cx="115500" cy="1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9050" y="610325"/>
            <a:ext cx="2695150" cy="218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" name="Google Shape;106;p16"/>
          <p:cNvSpPr txBox="1"/>
          <p:nvPr/>
        </p:nvSpPr>
        <p:spPr>
          <a:xfrm>
            <a:off x="770100" y="2279250"/>
            <a:ext cx="221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ex. dileptonic decay via gg fusion</a:t>
            </a:r>
            <a:endParaRPr sz="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0223" y="3097923"/>
            <a:ext cx="3292801" cy="1063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Signal Selection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Lepton pair with </a:t>
            </a:r>
            <a:r>
              <a:rPr lang="en"/>
              <a:t>opposite</a:t>
            </a:r>
            <a:r>
              <a:rPr lang="en"/>
              <a:t> signs at high p</a:t>
            </a:r>
            <a:r>
              <a:rPr baseline="-25000" lang="en"/>
              <a:t>T </a:t>
            </a:r>
            <a:endParaRPr baseline="-250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ee, eμ, μμ, e+jets, μ+jets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Not including leptonic tau decays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At least 1 b-tagged jet </a:t>
            </a:r>
            <a:endParaRPr/>
          </a:p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950" y="2021675"/>
            <a:ext cx="2184050" cy="21771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Events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V+Jets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SingleTop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QCD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Diboson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…</a:t>
            </a:r>
            <a:endParaRPr/>
          </a:p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525" y="672450"/>
            <a:ext cx="3101125" cy="480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700" y="1858525"/>
            <a:ext cx="2300500" cy="1966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Data &amp; MC Samples</a:t>
            </a:r>
            <a:endParaRPr sz="2900"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Luminosity of </a:t>
            </a:r>
            <a:r>
              <a:rPr lang="en" sz="1400"/>
              <a:t>1.23 fb</a:t>
            </a:r>
            <a:r>
              <a:rPr baseline="30000" lang="en" sz="1400"/>
              <a:t>-1</a:t>
            </a:r>
            <a:r>
              <a:rPr lang="en" sz="1400"/>
              <a:t> of certified data from Era C (golden JSON from 16.08.)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MuonEG, Egamma, Muon DoubleMuon data stream [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Look up the definitions here</a:t>
            </a:r>
            <a:r>
              <a:rPr lang="en" sz="1400"/>
              <a:t>]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Single &amp; Dilepton high level triggers (HLT) applied</a:t>
            </a:r>
            <a:endParaRPr sz="1400"/>
          </a:p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ABCD Method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11700" y="1152475"/>
            <a:ext cx="455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Region A: Signal Region (SR)</a:t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Spectral"/>
              <a:buChar char="●"/>
            </a:pPr>
            <a:r>
              <a:rPr lang="en" sz="1100"/>
              <a:t>Meets both selection criteria (e.g., tight isolation and a certain jet multiplicity).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pectral"/>
              <a:buChar char="●"/>
            </a:pPr>
            <a:r>
              <a:rPr lang="en" sz="1100"/>
              <a:t>Contains contributions from both signal and background.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Region B: Background Region 1</a:t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Spectral"/>
              <a:buChar char="●"/>
            </a:pPr>
            <a:r>
              <a:rPr lang="en" sz="1100"/>
              <a:t>Meets one selection criterion but fails the other (e.g., loose isolation).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Region C: Background Region 2</a:t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Spectral"/>
              <a:buChar char="●"/>
            </a:pPr>
            <a:r>
              <a:rPr lang="en" sz="1100"/>
              <a:t>Fails the first criterion but meets the second.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Region D: Control Region </a:t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Spectral"/>
              <a:buChar char="●"/>
            </a:pPr>
            <a:r>
              <a:rPr lang="en" sz="1100"/>
              <a:t>Fails both selection criteria.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625" y="816925"/>
            <a:ext cx="3509674" cy="35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Scale Factors</a:t>
            </a:r>
            <a:endParaRPr sz="1720"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548700" y="1228625"/>
            <a:ext cx="8046600" cy="32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Lumi SF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Trigger SF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Non-prompt SF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Drell-Yan SF</a:t>
            </a:r>
            <a:endParaRPr/>
          </a:p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8595308" y="476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475" y="2062950"/>
            <a:ext cx="1286950" cy="5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7000" y="2895700"/>
            <a:ext cx="278061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9125" y="3792350"/>
            <a:ext cx="3348149" cy="6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5657125" y="1251025"/>
            <a:ext cx="333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5. BTagging SF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1775" y="1306825"/>
            <a:ext cx="1034000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